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" panose="020B0503030501040103" pitchFamily="34" charset="0"/>
      <p:regular r:id="rId31"/>
    </p:embeddedFont>
    <p:embeddedFont>
      <p:font typeface="Canva Sans Bold" panose="020B0803030501040103" pitchFamily="34" charset="0"/>
      <p:regular r:id="rId32"/>
      <p:bold r:id="rId33"/>
    </p:embeddedFont>
    <p:embeddedFont>
      <p:font typeface="Chunk Five" pitchFamily="2" charset="0"/>
      <p:regular r:id="rId34"/>
    </p:embeddedFont>
    <p:embeddedFont>
      <p:font typeface="Cranberry" pitchFamily="2" charset="77"/>
      <p:regular r:id="rId35"/>
    </p:embeddedFont>
    <p:embeddedFont>
      <p:font typeface="Fira Code" panose="020B0809050000020004" pitchFamily="49" charset="0"/>
      <p:regular r:id="rId36"/>
    </p:embeddedFont>
    <p:embeddedFont>
      <p:font typeface="Glacial Indifference" pitchFamily="2" charset="0"/>
      <p:regular r:id="rId37"/>
    </p:embeddedFont>
    <p:embeddedFont>
      <p:font typeface="Glacial Indifference Bold" pitchFamily="2" charset="0"/>
      <p:regular r:id="rId38"/>
      <p:bold r:id="rId39"/>
    </p:embeddedFont>
    <p:embeddedFont>
      <p:font typeface="JetBrains Mono" panose="02010509020102050004" pitchFamily="49" charset="0"/>
      <p:regular r:id="rId40"/>
    </p:embeddedFont>
    <p:embeddedFont>
      <p:font typeface="Open Sans" pitchFamily="2" charset="0"/>
      <p:regular r:id="rId41"/>
    </p:embeddedFont>
    <p:embeddedFont>
      <p:font typeface="Open Sans Bold" pitchFamily="2" charset="0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32" autoAdjust="0"/>
  </p:normalViewPr>
  <p:slideViewPr>
    <p:cSldViewPr>
      <p:cViewPr varScale="1">
        <p:scale>
          <a:sx n="71" d="100"/>
          <a:sy n="71" d="100"/>
        </p:scale>
        <p:origin x="7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43.png"/><Relationship Id="rId5" Type="http://schemas.openxmlformats.org/officeDocument/2006/relationships/image" Target="../media/image19.png"/><Relationship Id="rId10" Type="http://schemas.openxmlformats.org/officeDocument/2006/relationships/image" Target="../media/image42.svg"/><Relationship Id="rId4" Type="http://schemas.openxmlformats.org/officeDocument/2006/relationships/image" Target="../media/image14.sv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48.png"/><Relationship Id="rId5" Type="http://schemas.openxmlformats.org/officeDocument/2006/relationships/image" Target="../media/image15.png"/><Relationship Id="rId10" Type="http://schemas.openxmlformats.org/officeDocument/2006/relationships/image" Target="../media/image47.svg"/><Relationship Id="rId4" Type="http://schemas.openxmlformats.org/officeDocument/2006/relationships/image" Target="../media/image14.sv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49.png"/><Relationship Id="rId5" Type="http://schemas.openxmlformats.org/officeDocument/2006/relationships/image" Target="../media/image19.png"/><Relationship Id="rId10" Type="http://schemas.openxmlformats.org/officeDocument/2006/relationships/image" Target="../media/image42.svg"/><Relationship Id="rId4" Type="http://schemas.openxmlformats.org/officeDocument/2006/relationships/image" Target="../media/image14.sv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5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5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4.jpeg"/><Relationship Id="rId5" Type="http://schemas.openxmlformats.org/officeDocument/2006/relationships/image" Target="../media/image15.png"/><Relationship Id="rId10" Type="http://schemas.openxmlformats.org/officeDocument/2006/relationships/image" Target="../media/image53.jpeg"/><Relationship Id="rId4" Type="http://schemas.openxmlformats.org/officeDocument/2006/relationships/image" Target="../media/image14.svg"/><Relationship Id="rId9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9.svg"/><Relationship Id="rId4" Type="http://schemas.openxmlformats.org/officeDocument/2006/relationships/image" Target="../media/image14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24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4.sv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722662">
            <a:off x="-5450717" y="5262039"/>
            <a:ext cx="10375916" cy="7044025"/>
            <a:chOff x="0" y="0"/>
            <a:chExt cx="2732752" cy="18552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2752" cy="1855217"/>
            </a:xfrm>
            <a:custGeom>
              <a:avLst/>
              <a:gdLst/>
              <a:ahLst/>
              <a:cxnLst/>
              <a:rect l="l" t="t" r="r" b="b"/>
              <a:pathLst>
                <a:path w="2732752" h="1855217">
                  <a:moveTo>
                    <a:pt x="0" y="0"/>
                  </a:moveTo>
                  <a:lnTo>
                    <a:pt x="2732752" y="0"/>
                  </a:lnTo>
                  <a:lnTo>
                    <a:pt x="2732752" y="1855217"/>
                  </a:lnTo>
                  <a:lnTo>
                    <a:pt x="0" y="1855217"/>
                  </a:lnTo>
                  <a:close/>
                </a:path>
              </a:pathLst>
            </a:custGeom>
            <a:solidFill>
              <a:srgbClr val="AED4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32752" cy="1893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068677">
            <a:off x="12608000" y="-4110838"/>
            <a:ext cx="8070263" cy="9261909"/>
            <a:chOff x="0" y="0"/>
            <a:chExt cx="2125501" cy="24393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5501" cy="2439351"/>
            </a:xfrm>
            <a:custGeom>
              <a:avLst/>
              <a:gdLst/>
              <a:ahLst/>
              <a:cxnLst/>
              <a:rect l="l" t="t" r="r" b="b"/>
              <a:pathLst>
                <a:path w="2125501" h="2439351">
                  <a:moveTo>
                    <a:pt x="0" y="0"/>
                  </a:moveTo>
                  <a:lnTo>
                    <a:pt x="2125501" y="0"/>
                  </a:lnTo>
                  <a:lnTo>
                    <a:pt x="2125501" y="2439351"/>
                  </a:lnTo>
                  <a:lnTo>
                    <a:pt x="0" y="2439351"/>
                  </a:ln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5501" cy="2477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553808" y="2822525"/>
            <a:ext cx="11180384" cy="28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1"/>
              </a:lnSpc>
            </a:pPr>
            <a:r>
              <a:rPr lang="en-US" sz="10201" dirty="0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EMIGRATION TRENDS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553808" y="2787341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73335" y="5856176"/>
            <a:ext cx="13621947" cy="91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</a:pPr>
            <a:r>
              <a:rPr lang="en-US" sz="5999" spc="899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(2024-2035)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804051" y="6042187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1" y="0"/>
                </a:lnTo>
                <a:lnTo>
                  <a:pt x="1245451" y="1159347"/>
                </a:lnTo>
                <a:lnTo>
                  <a:pt x="0" y="1159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4713175"/>
            <a:ext cx="4378194" cy="4114800"/>
          </a:xfrm>
          <a:custGeom>
            <a:avLst/>
            <a:gdLst/>
            <a:ahLst/>
            <a:cxnLst/>
            <a:rect l="l" t="t" r="r" b="b"/>
            <a:pathLst>
              <a:path w="4378194" h="4114800">
                <a:moveTo>
                  <a:pt x="0" y="0"/>
                </a:moveTo>
                <a:lnTo>
                  <a:pt x="4378194" y="0"/>
                </a:lnTo>
                <a:lnTo>
                  <a:pt x="4378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473335" y="7222321"/>
            <a:ext cx="13341331" cy="40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3000" b="1" spc="9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Presented by :  2024-MS-DS-11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951468" y="433999"/>
            <a:ext cx="12385065" cy="9299493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51468" y="9764671"/>
            <a:ext cx="12385065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9"/>
              </a:lnSpc>
              <a:spcBef>
                <a:spcPct val="0"/>
              </a:spcBef>
            </a:pPr>
            <a:r>
              <a:rPr lang="en-US" sz="1200" u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Fira Code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00180" y="1718276"/>
            <a:ext cx="5824057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Handling missing values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0417" y="2560923"/>
            <a:ext cx="11327167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243C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&lt;country.fillna({'No. of Emigrants': 0}, inplace=True)&gt;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243C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&lt;profession.fillna({'No. of Emigrants': 0}, inplace=True)&gt;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00180" y="3680391"/>
            <a:ext cx="1148764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Drop unnecessary columns in country dataset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0653" y="4525075"/>
            <a:ext cx="11327167" cy="13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243C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&lt;columns_to_drop = ['Origin Country Latitude', 'Origin Country Longitude', 'Dest. Country Latitude', </a:t>
            </a:r>
          </a:p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243C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'Dest. Country Longitude']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243C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country.drop(columns=columns_to_drop, inplace=True)&gt;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00180" y="6308155"/>
            <a:ext cx="11487640" cy="55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Defining Feature and label for Predictions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40890" y="7152839"/>
            <a:ext cx="11327167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dirty="0">
                <a:solidFill>
                  <a:srgbClr val="243C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&lt;features = country[['Year', 'Destination Region', 'Destination Country']]&gt;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dirty="0">
                <a:solidFill>
                  <a:srgbClr val="243C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&lt;label = country['No. of Emigrants']&gt;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906792"/>
            <a:ext cx="13341331" cy="8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6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RESULT &amp; FINDINGS</a:t>
            </a:r>
          </a:p>
        </p:txBody>
      </p:sp>
      <p:sp>
        <p:nvSpPr>
          <p:cNvPr id="6" name="Freeform 6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5963159" y="2541873"/>
            <a:ext cx="11029414" cy="5550751"/>
          </a:xfrm>
          <a:custGeom>
            <a:avLst/>
            <a:gdLst/>
            <a:ahLst/>
            <a:cxnLst/>
            <a:rect l="l" t="t" r="r" b="b"/>
            <a:pathLst>
              <a:path w="11029414" h="5550751">
                <a:moveTo>
                  <a:pt x="0" y="0"/>
                </a:moveTo>
                <a:lnTo>
                  <a:pt x="11029414" y="0"/>
                </a:lnTo>
                <a:lnTo>
                  <a:pt x="11029414" y="5550750"/>
                </a:lnTo>
                <a:lnTo>
                  <a:pt x="0" y="5550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44869" y="3946559"/>
            <a:ext cx="3922206" cy="379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0"/>
              </a:lnSpc>
            </a:pPr>
            <a:r>
              <a:rPr lang="en-US" sz="2700" spc="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rise in emigrants notably started around 2008, with the peak year being 2015. This indicates a significant shift in emigration trends during this period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4869" y="2570448"/>
            <a:ext cx="4318290" cy="111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7"/>
              </a:lnSpc>
            </a:pPr>
            <a:r>
              <a:rPr lang="en-US" sz="3915" b="1" spc="11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Emigration Trends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73335" y="906792"/>
            <a:ext cx="13341331" cy="8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6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RESULT &amp; FINDINGS</a:t>
            </a:r>
          </a:p>
        </p:txBody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7140144" y="2351716"/>
          <a:ext cx="9502987" cy="5583568"/>
        </p:xfrm>
        <a:graphic>
          <a:graphicData uri="http://schemas.openxmlformats.org/drawingml/2006/table">
            <a:tbl>
              <a:tblPr/>
              <a:tblGrid>
                <a:gridCol w="490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5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08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Destination Country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Number of Emigrants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 u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Saudi Arabia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 u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6056878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u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United Arab Emirates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u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3950935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11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898368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Qatar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301038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Bahrain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200785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644869" y="3907210"/>
            <a:ext cx="4252116" cy="236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0"/>
              </a:lnSpc>
            </a:pPr>
            <a:r>
              <a:rPr lang="en-US" sz="2700" spc="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Saudi Arabia leads with over 6 million emigrants, followed by the United Arab Emirates,Oman, Qatar, and Bahrain.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4869" y="2570448"/>
            <a:ext cx="5081740" cy="111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7"/>
              </a:lnSpc>
            </a:pPr>
            <a:r>
              <a:rPr lang="en-US" sz="3915" b="1" spc="11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 destination countries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107959" y="1574085"/>
            <a:ext cx="12072081" cy="7258339"/>
          </a:xfrm>
          <a:custGeom>
            <a:avLst/>
            <a:gdLst/>
            <a:ahLst/>
            <a:cxnLst/>
            <a:rect l="l" t="t" r="r" b="b"/>
            <a:pathLst>
              <a:path w="12072081" h="7258339">
                <a:moveTo>
                  <a:pt x="0" y="0"/>
                </a:moveTo>
                <a:lnTo>
                  <a:pt x="12072082" y="0"/>
                </a:lnTo>
                <a:lnTo>
                  <a:pt x="12072082" y="7258339"/>
                </a:lnTo>
                <a:lnTo>
                  <a:pt x="0" y="7258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107959" y="1574085"/>
            <a:ext cx="12072081" cy="7258339"/>
          </a:xfrm>
          <a:custGeom>
            <a:avLst/>
            <a:gdLst/>
            <a:ahLst/>
            <a:cxnLst/>
            <a:rect l="l" t="t" r="r" b="b"/>
            <a:pathLst>
              <a:path w="12072081" h="7258339">
                <a:moveTo>
                  <a:pt x="0" y="0"/>
                </a:moveTo>
                <a:lnTo>
                  <a:pt x="12072082" y="0"/>
                </a:lnTo>
                <a:lnTo>
                  <a:pt x="12072082" y="7258339"/>
                </a:lnTo>
                <a:lnTo>
                  <a:pt x="0" y="7258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90" r="-1190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906792"/>
            <a:ext cx="13341331" cy="8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6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RESULT &amp; FINDINGS</a:t>
            </a:r>
          </a:p>
        </p:txBody>
      </p:sp>
      <p:sp>
        <p:nvSpPr>
          <p:cNvPr id="6" name="Freeform 6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5963159" y="2541873"/>
            <a:ext cx="11029414" cy="5550751"/>
          </a:xfrm>
          <a:custGeom>
            <a:avLst/>
            <a:gdLst/>
            <a:ahLst/>
            <a:cxnLst/>
            <a:rect l="l" t="t" r="r" b="b"/>
            <a:pathLst>
              <a:path w="11029414" h="5550751">
                <a:moveTo>
                  <a:pt x="0" y="0"/>
                </a:moveTo>
                <a:lnTo>
                  <a:pt x="11029414" y="0"/>
                </a:lnTo>
                <a:lnTo>
                  <a:pt x="11029414" y="5550750"/>
                </a:lnTo>
                <a:lnTo>
                  <a:pt x="0" y="5550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662" b="-166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29253" y="3726182"/>
            <a:ext cx="3711339" cy="189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0"/>
              </a:lnSpc>
            </a:pPr>
            <a:r>
              <a:rPr lang="en-US" sz="2700" b="1" spc="8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most significant spike occurred around 2015 and 2022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3079" y="2985914"/>
            <a:ext cx="4318290" cy="56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7"/>
              </a:lnSpc>
            </a:pPr>
            <a:r>
              <a:rPr lang="en-US" sz="3915" b="1" spc="11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Spikes: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5691" y="6385604"/>
            <a:ext cx="4252116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0"/>
              </a:lnSpc>
            </a:pPr>
            <a:r>
              <a:rPr lang="en-US" sz="2700" b="1" spc="8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sharp drop followed in 2018 and 2020-2001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3079" y="5743575"/>
            <a:ext cx="4318290" cy="56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7"/>
              </a:lnSpc>
            </a:pPr>
            <a:r>
              <a:rPr lang="en-US" sz="3915" b="1" spc="11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73335" y="906792"/>
            <a:ext cx="13341331" cy="8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6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RESULT &amp; FINDINGS</a:t>
            </a:r>
          </a:p>
        </p:txBody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7140144" y="2351716"/>
          <a:ext cx="9502987" cy="5583568"/>
        </p:xfrm>
        <a:graphic>
          <a:graphicData uri="http://schemas.openxmlformats.org/drawingml/2006/table">
            <a:tbl>
              <a:tblPr/>
              <a:tblGrid>
                <a:gridCol w="490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5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08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Number of Emigrants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Labourer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4677463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Driver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1701881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11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789023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Carpenter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514488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109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Technician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476058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644869" y="4315799"/>
            <a:ext cx="4252116" cy="379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0"/>
              </a:lnSpc>
            </a:pPr>
            <a:r>
              <a:rPr lang="en-US" sz="2700" spc="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majority of emigrants come from blue-collar professions, with Labourers leading at over 4.6 million, followed by Drivers,Masons, Technicians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4869" y="2570448"/>
            <a:ext cx="5081740" cy="165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7"/>
              </a:lnSpc>
            </a:pPr>
            <a:r>
              <a:rPr lang="en-US" sz="3915" b="1" spc="11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 professions contributing to emigration?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107959" y="1574085"/>
            <a:ext cx="12072081" cy="7258339"/>
          </a:xfrm>
          <a:custGeom>
            <a:avLst/>
            <a:gdLst/>
            <a:ahLst/>
            <a:cxnLst/>
            <a:rect l="l" t="t" r="r" b="b"/>
            <a:pathLst>
              <a:path w="12072081" h="7258339">
                <a:moveTo>
                  <a:pt x="0" y="0"/>
                </a:moveTo>
                <a:lnTo>
                  <a:pt x="12072082" y="0"/>
                </a:lnTo>
                <a:lnTo>
                  <a:pt x="12072082" y="7258339"/>
                </a:lnTo>
                <a:lnTo>
                  <a:pt x="0" y="72583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669" r="-1669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070494" y="2172632"/>
            <a:ext cx="13024787" cy="6611419"/>
          </a:xfrm>
          <a:custGeom>
            <a:avLst/>
            <a:gdLst/>
            <a:ahLst/>
            <a:cxnLst/>
            <a:rect l="l" t="t" r="r" b="b"/>
            <a:pathLst>
              <a:path w="13024787" h="6611419">
                <a:moveTo>
                  <a:pt x="0" y="0"/>
                </a:moveTo>
                <a:lnTo>
                  <a:pt x="13024788" y="0"/>
                </a:lnTo>
                <a:lnTo>
                  <a:pt x="13024788" y="6611419"/>
                </a:lnTo>
                <a:lnTo>
                  <a:pt x="0" y="66114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60" b="-31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39204" y="1215043"/>
            <a:ext cx="11809592" cy="56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7"/>
              </a:lnSpc>
            </a:pPr>
            <a:r>
              <a:rPr lang="en-US" sz="3915" b="1" spc="11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Change in Profession Composition Over Time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73335" y="906792"/>
            <a:ext cx="13341331" cy="8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6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FORECASTING &amp; PREDICTIONS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8695727" y="3263318"/>
          <a:ext cx="7118938" cy="5210175"/>
        </p:xfrm>
        <a:graphic>
          <a:graphicData uri="http://schemas.openxmlformats.org/drawingml/2006/table">
            <a:tbl>
              <a:tblPr/>
              <a:tblGrid>
                <a:gridCol w="188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396">
                <a:tc>
                  <a:txBody>
                    <a:bodyPr/>
                    <a:lstStyle/>
                    <a:p>
                      <a:pPr algn="l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Year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6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Predicted Total Emigrants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397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2024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363018.41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397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2025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363018.41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397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2026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363018.41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397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2027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363018.41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397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2028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363018.41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397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2029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363018.41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397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2030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363018.41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2187794" y="2992302"/>
            <a:ext cx="5096279" cy="165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7"/>
              </a:lnSpc>
            </a:pPr>
            <a:r>
              <a:rPr lang="en-US" sz="3915" b="1" spc="11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Predictions for total emigrants (2024–2035)?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92718" y="4892728"/>
            <a:ext cx="4681507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Random Forest: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R² = 0.5149,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RMSE = 182470.113, MAE = 134436.3889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PROBLEM STATMENT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22537" y="2805928"/>
            <a:ext cx="14842926" cy="5572495"/>
            <a:chOff x="0" y="0"/>
            <a:chExt cx="3909248" cy="14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09248" cy="1467653"/>
            </a:xfrm>
            <a:custGeom>
              <a:avLst/>
              <a:gdLst/>
              <a:ahLst/>
              <a:cxnLst/>
              <a:rect l="l" t="t" r="r" b="b"/>
              <a:pathLst>
                <a:path w="3909248" h="1467653">
                  <a:moveTo>
                    <a:pt x="26601" y="0"/>
                  </a:moveTo>
                  <a:lnTo>
                    <a:pt x="3882647" y="0"/>
                  </a:lnTo>
                  <a:cubicBezTo>
                    <a:pt x="3889702" y="0"/>
                    <a:pt x="3896468" y="2803"/>
                    <a:pt x="3901457" y="7791"/>
                  </a:cubicBezTo>
                  <a:cubicBezTo>
                    <a:pt x="3906446" y="12780"/>
                    <a:pt x="3909248" y="19546"/>
                    <a:pt x="3909248" y="26601"/>
                  </a:cubicBezTo>
                  <a:lnTo>
                    <a:pt x="3909248" y="1441052"/>
                  </a:lnTo>
                  <a:cubicBezTo>
                    <a:pt x="3909248" y="1455743"/>
                    <a:pt x="3897338" y="1467653"/>
                    <a:pt x="3882647" y="1467653"/>
                  </a:cubicBezTo>
                  <a:lnTo>
                    <a:pt x="26601" y="1467653"/>
                  </a:lnTo>
                  <a:cubicBezTo>
                    <a:pt x="11910" y="1467653"/>
                    <a:pt x="0" y="1455743"/>
                    <a:pt x="0" y="1441052"/>
                  </a:cubicBezTo>
                  <a:lnTo>
                    <a:pt x="0" y="26601"/>
                  </a:lnTo>
                  <a:cubicBezTo>
                    <a:pt x="0" y="11910"/>
                    <a:pt x="11910" y="0"/>
                    <a:pt x="26601" y="0"/>
                  </a:cubicBezTo>
                  <a:close/>
                </a:path>
              </a:pathLst>
            </a:custGeom>
            <a:solidFill>
              <a:srgbClr val="FCDC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09248" cy="1505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89239" y="3524870"/>
            <a:ext cx="14109522" cy="402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3"/>
              </a:lnSpc>
            </a:pPr>
            <a:r>
              <a:rPr lang="en-US" sz="5799" b="1" spc="173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"Develop a predictive model to forecast emigration trends and analyze the evolution of emigrants' skill composition over time."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73335" y="906792"/>
            <a:ext cx="13341331" cy="8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6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FORECASTING &amp; PREDICTIONS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066042" y="2963727"/>
            <a:ext cx="9577089" cy="5725179"/>
          </a:xfrm>
          <a:custGeom>
            <a:avLst/>
            <a:gdLst/>
            <a:ahLst/>
            <a:cxnLst/>
            <a:rect l="l" t="t" r="r" b="b"/>
            <a:pathLst>
              <a:path w="9577089" h="5725179">
                <a:moveTo>
                  <a:pt x="0" y="0"/>
                </a:moveTo>
                <a:lnTo>
                  <a:pt x="9577089" y="0"/>
                </a:lnTo>
                <a:lnTo>
                  <a:pt x="9577089" y="5725180"/>
                </a:lnTo>
                <a:lnTo>
                  <a:pt x="0" y="5725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87794" y="2992302"/>
            <a:ext cx="5096279" cy="329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7"/>
              </a:lnSpc>
            </a:pPr>
            <a:r>
              <a:rPr lang="en-US" sz="3915" b="1" spc="11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Predicting number of emigrants to a specific destination country (2024-2035)?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92718" y="6422841"/>
            <a:ext cx="4538329" cy="217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4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Use:</a:t>
            </a:r>
          </a:p>
          <a:p>
            <a:pPr algn="l">
              <a:lnSpc>
                <a:spcPts val="3494"/>
              </a:lnSpc>
            </a:pPr>
            <a:r>
              <a:rPr lang="en-US" sz="24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Random Forest: </a:t>
            </a:r>
          </a:p>
          <a:p>
            <a:pPr algn="l">
              <a:lnSpc>
                <a:spcPts val="3494"/>
              </a:lnSpc>
            </a:pPr>
            <a:r>
              <a:rPr lang="en-US" sz="24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R² = 0.9158, </a:t>
            </a:r>
          </a:p>
          <a:p>
            <a:pPr algn="l">
              <a:lnSpc>
                <a:spcPts val="3494"/>
              </a:lnSpc>
            </a:pPr>
            <a:r>
              <a:rPr lang="en-US" sz="24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RMSE =31711282.96,</a:t>
            </a:r>
          </a:p>
          <a:p>
            <a:pPr algn="l">
              <a:lnSpc>
                <a:spcPts val="3494"/>
              </a:lnSpc>
            </a:pPr>
            <a:r>
              <a:rPr lang="en-US" sz="24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MAE = 947.1256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43906" y="1028700"/>
          <a:ext cx="16215394" cy="8677275"/>
        </p:xfrm>
        <a:graphic>
          <a:graphicData uri="http://schemas.openxmlformats.org/drawingml/2006/table">
            <a:tbl>
              <a:tblPr/>
              <a:tblGrid>
                <a:gridCol w="793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8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9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88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4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855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sr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Year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Origin Country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Destination Region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Destination Country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Predicted No. of Emigrants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2024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Europe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Croatia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11.10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2025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Europe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Azerbaijan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13.88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2026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North America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United States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416.72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2027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Middle East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Qatar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23504.30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4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Southeast Asia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Malaysia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4401.67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5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Africa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Tanzania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15.73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6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2030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Middle East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Kuwait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1211.48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7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2031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Europe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Cyprus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1015.31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2032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Central Asia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Turkmenistan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2.98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2033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Europe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Sweden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42.10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10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2034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Southeast Asia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Brunei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92.74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11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2035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Pakistan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Europe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Switzerland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10.82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B6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83957" y="309533"/>
            <a:ext cx="18120087" cy="4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  <a:spcBef>
                <a:spcPct val="0"/>
              </a:spcBef>
            </a:pPr>
            <a:r>
              <a:rPr lang="en-US" sz="3315" b="1" spc="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Predicting number of emigrants to a specific destination country (2024-2035)?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73335" y="906792"/>
            <a:ext cx="13341331" cy="8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6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FORECASTING &amp; PREDICTIONS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6328355" y="2301680"/>
            <a:ext cx="11366694" cy="5897943"/>
          </a:xfrm>
          <a:custGeom>
            <a:avLst/>
            <a:gdLst/>
            <a:ahLst/>
            <a:cxnLst/>
            <a:rect l="l" t="t" r="r" b="b"/>
            <a:pathLst>
              <a:path w="11366694" h="5897943">
                <a:moveTo>
                  <a:pt x="0" y="0"/>
                </a:moveTo>
                <a:lnTo>
                  <a:pt x="11366694" y="0"/>
                </a:lnTo>
                <a:lnTo>
                  <a:pt x="11366694" y="5897944"/>
                </a:lnTo>
                <a:lnTo>
                  <a:pt x="0" y="5897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44869" y="2570448"/>
            <a:ext cx="4311258" cy="274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7"/>
              </a:lnSpc>
            </a:pPr>
            <a:r>
              <a:rPr lang="en-US" sz="3915" b="1" spc="11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Forecast 5 most in-demand professions for each year (2024–2035)?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4869" y="5641978"/>
            <a:ext cx="4538329" cy="217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4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Labourers, drivers, masons, technicians, and carpenters are consistently the top in-demand professions from 2024 to 2035</a:t>
            </a:r>
          </a:p>
        </p:txBody>
      </p:sp>
      <p:sp>
        <p:nvSpPr>
          <p:cNvPr id="10" name="Freeform 10"/>
          <p:cNvSpPr/>
          <p:nvPr/>
        </p:nvSpPr>
        <p:spPr>
          <a:xfrm>
            <a:off x="984029" y="9639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722537" y="2805928"/>
            <a:ext cx="9551426" cy="5572495"/>
            <a:chOff x="0" y="0"/>
            <a:chExt cx="2515602" cy="14676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15602" cy="1467653"/>
            </a:xfrm>
            <a:custGeom>
              <a:avLst/>
              <a:gdLst/>
              <a:ahLst/>
              <a:cxnLst/>
              <a:rect l="l" t="t" r="r" b="b"/>
              <a:pathLst>
                <a:path w="2515602" h="1467653">
                  <a:moveTo>
                    <a:pt x="12158" y="0"/>
                  </a:moveTo>
                  <a:lnTo>
                    <a:pt x="2503444" y="0"/>
                  </a:lnTo>
                  <a:cubicBezTo>
                    <a:pt x="2506668" y="0"/>
                    <a:pt x="2509761" y="1281"/>
                    <a:pt x="2512041" y="3561"/>
                  </a:cubicBezTo>
                  <a:cubicBezTo>
                    <a:pt x="2514321" y="5841"/>
                    <a:pt x="2515602" y="8934"/>
                    <a:pt x="2515602" y="12158"/>
                  </a:cubicBezTo>
                  <a:lnTo>
                    <a:pt x="2515602" y="1455495"/>
                  </a:lnTo>
                  <a:cubicBezTo>
                    <a:pt x="2515602" y="1462210"/>
                    <a:pt x="2510158" y="1467653"/>
                    <a:pt x="2503444" y="1467653"/>
                  </a:cubicBezTo>
                  <a:lnTo>
                    <a:pt x="12158" y="1467653"/>
                  </a:lnTo>
                  <a:cubicBezTo>
                    <a:pt x="8934" y="1467653"/>
                    <a:pt x="5841" y="1466372"/>
                    <a:pt x="3561" y="1464092"/>
                  </a:cubicBezTo>
                  <a:cubicBezTo>
                    <a:pt x="1281" y="1461812"/>
                    <a:pt x="0" y="1458719"/>
                    <a:pt x="0" y="1455495"/>
                  </a:cubicBezTo>
                  <a:lnTo>
                    <a:pt x="0" y="12158"/>
                  </a:lnTo>
                  <a:cubicBezTo>
                    <a:pt x="0" y="8934"/>
                    <a:pt x="1281" y="5841"/>
                    <a:pt x="3561" y="3561"/>
                  </a:cubicBezTo>
                  <a:cubicBezTo>
                    <a:pt x="5841" y="1281"/>
                    <a:pt x="8934" y="0"/>
                    <a:pt x="12158" y="0"/>
                  </a:cubicBezTo>
                  <a:close/>
                </a:path>
              </a:pathLst>
            </a:custGeom>
            <a:solidFill>
              <a:srgbClr val="FFF39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515602" cy="1505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45413" y="2805928"/>
            <a:ext cx="1758842" cy="2244927"/>
            <a:chOff x="0" y="0"/>
            <a:chExt cx="2345123" cy="299323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/>
            <a:srcRect t="7454" b="7454"/>
            <a:stretch>
              <a:fillRect/>
            </a:stretch>
          </p:blipFill>
          <p:spPr>
            <a:xfrm>
              <a:off x="0" y="0"/>
              <a:ext cx="2345123" cy="299323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3371036" y="2805928"/>
            <a:ext cx="3272095" cy="3947350"/>
            <a:chOff x="0" y="0"/>
            <a:chExt cx="4362793" cy="526313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0"/>
            <a:srcRect l="22541" r="22541"/>
            <a:stretch>
              <a:fillRect/>
            </a:stretch>
          </p:blipFill>
          <p:spPr>
            <a:xfrm>
              <a:off x="0" y="0"/>
              <a:ext cx="4362793" cy="5263134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1445413" y="5203255"/>
            <a:ext cx="1758842" cy="1550023"/>
            <a:chOff x="0" y="0"/>
            <a:chExt cx="2345123" cy="2066698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1"/>
            <a:srcRect l="9930" r="9930"/>
            <a:stretch>
              <a:fillRect/>
            </a:stretch>
          </p:blipFill>
          <p:spPr>
            <a:xfrm>
              <a:off x="0" y="0"/>
              <a:ext cx="2345123" cy="2066698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1445413" y="6905678"/>
            <a:ext cx="5197718" cy="1472745"/>
            <a:chOff x="0" y="0"/>
            <a:chExt cx="6930291" cy="196366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2"/>
            <a:srcRect t="32290" b="32290"/>
            <a:stretch>
              <a:fillRect/>
            </a:stretch>
          </p:blipFill>
          <p:spPr>
            <a:xfrm>
              <a:off x="0" y="0"/>
              <a:ext cx="6930291" cy="1963660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1979168" y="3087100"/>
            <a:ext cx="9038164" cy="503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00"/>
              </a:lnSpc>
            </a:pPr>
            <a:r>
              <a:rPr lang="en-US" sz="3000" spc="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project analyzed emigration trends and skill composition of Pakistani emigrants from 1981 to 2023, revealing </a:t>
            </a:r>
            <a:r>
              <a:rPr lang="en-US" sz="3000" b="1" spc="9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Saudi Arabia</a:t>
            </a:r>
            <a:r>
              <a:rPr lang="en-US" sz="3000" spc="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the UAE as top destinations and </a:t>
            </a:r>
            <a:r>
              <a:rPr lang="en-US" sz="3000" b="1" spc="9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laborers</a:t>
            </a:r>
            <a:r>
              <a:rPr lang="en-US" sz="3000" spc="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 the most common profession. Predictive models forecasted trends for 2024–2035, identifying high-demand professions and key migration patterns. These insights provide valuable guidance for workforce planning and policy development, showcasing the practical application of data science techniques to real-world problems.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737582">
            <a:off x="-5424441" y="3796775"/>
            <a:ext cx="10375916" cy="8635185"/>
            <a:chOff x="0" y="0"/>
            <a:chExt cx="2732752" cy="2274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2752" cy="2274288"/>
            </a:xfrm>
            <a:custGeom>
              <a:avLst/>
              <a:gdLst/>
              <a:ahLst/>
              <a:cxnLst/>
              <a:rect l="l" t="t" r="r" b="b"/>
              <a:pathLst>
                <a:path w="2732752" h="2274288">
                  <a:moveTo>
                    <a:pt x="0" y="0"/>
                  </a:moveTo>
                  <a:lnTo>
                    <a:pt x="2732752" y="0"/>
                  </a:lnTo>
                  <a:lnTo>
                    <a:pt x="2732752" y="2274288"/>
                  </a:lnTo>
                  <a:lnTo>
                    <a:pt x="0" y="2274288"/>
                  </a:lnTo>
                  <a:close/>
                </a:path>
              </a:pathLst>
            </a:custGeom>
            <a:solidFill>
              <a:srgbClr val="AED4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32752" cy="2312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202047">
            <a:off x="12163630" y="-3610760"/>
            <a:ext cx="8070263" cy="9261909"/>
            <a:chOff x="0" y="0"/>
            <a:chExt cx="2125501" cy="24393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5501" cy="2439351"/>
            </a:xfrm>
            <a:custGeom>
              <a:avLst/>
              <a:gdLst/>
              <a:ahLst/>
              <a:cxnLst/>
              <a:rect l="l" t="t" r="r" b="b"/>
              <a:pathLst>
                <a:path w="2125501" h="2439351">
                  <a:moveTo>
                    <a:pt x="0" y="0"/>
                  </a:moveTo>
                  <a:lnTo>
                    <a:pt x="2125501" y="0"/>
                  </a:lnTo>
                  <a:lnTo>
                    <a:pt x="2125501" y="2439351"/>
                  </a:lnTo>
                  <a:lnTo>
                    <a:pt x="0" y="2439351"/>
                  </a:ln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5501" cy="2477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89239" y="4000500"/>
            <a:ext cx="1410952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</a:pPr>
            <a:r>
              <a:rPr lang="en-US" sz="15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THANK 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31082" y="3533722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11466" y="5593932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473335" y="6554970"/>
            <a:ext cx="13341331" cy="40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3000" b="1" spc="9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Presented by : </a:t>
            </a:r>
            <a:r>
              <a:rPr lang="en-US" sz="3000" b="1" spc="90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Laiba</a:t>
            </a:r>
            <a:r>
              <a:rPr lang="en-US" sz="3000" b="1" spc="9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Abbas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SIGNIFICANCE</a:t>
            </a:r>
          </a:p>
        </p:txBody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199440" y="3445989"/>
            <a:ext cx="7501496" cy="2059502"/>
          </a:xfrm>
          <a:custGeom>
            <a:avLst/>
            <a:gdLst/>
            <a:ahLst/>
            <a:cxnLst/>
            <a:rect l="l" t="t" r="r" b="b"/>
            <a:pathLst>
              <a:path w="7501496" h="2059502">
                <a:moveTo>
                  <a:pt x="0" y="0"/>
                </a:moveTo>
                <a:lnTo>
                  <a:pt x="7501495" y="0"/>
                </a:lnTo>
                <a:lnTo>
                  <a:pt x="7501495" y="2059501"/>
                </a:lnTo>
                <a:lnTo>
                  <a:pt x="0" y="20595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44869" y="2723146"/>
            <a:ext cx="1683883" cy="1599689"/>
          </a:xfrm>
          <a:custGeom>
            <a:avLst/>
            <a:gdLst/>
            <a:ahLst/>
            <a:cxnLst/>
            <a:rect l="l" t="t" r="r" b="b"/>
            <a:pathLst>
              <a:path w="1683883" h="1599689">
                <a:moveTo>
                  <a:pt x="0" y="0"/>
                </a:moveTo>
                <a:lnTo>
                  <a:pt x="1683883" y="0"/>
                </a:lnTo>
                <a:lnTo>
                  <a:pt x="1683883" y="1599689"/>
                </a:lnTo>
                <a:lnTo>
                  <a:pt x="0" y="159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44869" y="3238828"/>
            <a:ext cx="166141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36609" y="3878148"/>
            <a:ext cx="6307310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Actionable insights for emigration trends.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3691179" y="6360675"/>
            <a:ext cx="6387625" cy="1753693"/>
          </a:xfrm>
          <a:custGeom>
            <a:avLst/>
            <a:gdLst/>
            <a:ahLst/>
            <a:cxnLst/>
            <a:rect l="l" t="t" r="r" b="b"/>
            <a:pathLst>
              <a:path w="6387625" h="1753693">
                <a:moveTo>
                  <a:pt x="0" y="0"/>
                </a:moveTo>
                <a:lnTo>
                  <a:pt x="6387625" y="0"/>
                </a:lnTo>
                <a:lnTo>
                  <a:pt x="6387625" y="1753693"/>
                </a:lnTo>
                <a:lnTo>
                  <a:pt x="0" y="1753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136609" y="5637832"/>
            <a:ext cx="1683883" cy="1599689"/>
          </a:xfrm>
          <a:custGeom>
            <a:avLst/>
            <a:gdLst/>
            <a:ahLst/>
            <a:cxnLst/>
            <a:rect l="l" t="t" r="r" b="b"/>
            <a:pathLst>
              <a:path w="1683883" h="1599689">
                <a:moveTo>
                  <a:pt x="0" y="0"/>
                </a:moveTo>
                <a:lnTo>
                  <a:pt x="1683883" y="0"/>
                </a:lnTo>
                <a:lnTo>
                  <a:pt x="1683883" y="1599689"/>
                </a:lnTo>
                <a:lnTo>
                  <a:pt x="0" y="159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136609" y="6153514"/>
            <a:ext cx="166141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28349" y="6748571"/>
            <a:ext cx="5450456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0"/>
              </a:lnSpc>
              <a:spcBef>
                <a:spcPct val="0"/>
              </a:spcBef>
            </a:pPr>
            <a:r>
              <a:rPr lang="en-US" sz="4000" b="1" spc="12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data-driven decision-making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255506" y="4684257"/>
            <a:ext cx="6387625" cy="1753693"/>
          </a:xfrm>
          <a:custGeom>
            <a:avLst/>
            <a:gdLst/>
            <a:ahLst/>
            <a:cxnLst/>
            <a:rect l="l" t="t" r="r" b="b"/>
            <a:pathLst>
              <a:path w="6387625" h="1753693">
                <a:moveTo>
                  <a:pt x="0" y="0"/>
                </a:moveTo>
                <a:lnTo>
                  <a:pt x="6387625" y="0"/>
                </a:lnTo>
                <a:lnTo>
                  <a:pt x="6387625" y="1753693"/>
                </a:lnTo>
                <a:lnTo>
                  <a:pt x="0" y="1753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700935" y="3961414"/>
            <a:ext cx="1683883" cy="1599689"/>
          </a:xfrm>
          <a:custGeom>
            <a:avLst/>
            <a:gdLst/>
            <a:ahLst/>
            <a:cxnLst/>
            <a:rect l="l" t="t" r="r" b="b"/>
            <a:pathLst>
              <a:path w="1683883" h="1599689">
                <a:moveTo>
                  <a:pt x="0" y="0"/>
                </a:moveTo>
                <a:lnTo>
                  <a:pt x="1683884" y="0"/>
                </a:lnTo>
                <a:lnTo>
                  <a:pt x="1683884" y="1599689"/>
                </a:lnTo>
                <a:lnTo>
                  <a:pt x="0" y="159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9700935" y="4477096"/>
            <a:ext cx="166141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62353" y="5072153"/>
            <a:ext cx="5450456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0"/>
              </a:lnSpc>
              <a:spcBef>
                <a:spcPct val="0"/>
              </a:spcBef>
            </a:pPr>
            <a:r>
              <a:rPr lang="en-US" sz="4000" b="1" spc="12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Professional distributions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 descr="Retro Zigzag Squiggly Lines Patterned Shape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Retro Zigzag Squiggly Lines Patterned Shape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901847" y="2105210"/>
            <a:ext cx="545211" cy="745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88453" y="4184255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901847" y="4097624"/>
            <a:ext cx="545211" cy="745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44869" y="-127491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44869" y="1813936"/>
            <a:ext cx="5798094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04270" y="1918711"/>
            <a:ext cx="7389304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Visualizing Emigration and Professional Trends for clear insights.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53827" y="3891915"/>
            <a:ext cx="7389304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Analyze changes in emigrants' skill composition over time.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788453" y="6140531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901847" y="6053899"/>
            <a:ext cx="545211" cy="745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788453" y="8132945"/>
            <a:ext cx="771999" cy="771999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901847" y="8046314"/>
            <a:ext cx="545211" cy="745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4270" y="5867400"/>
            <a:ext cx="7389304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Predict emigration trends to global destinations using historical data.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53827" y="7840604"/>
            <a:ext cx="7389304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Forecasting in-demand professions for future workforce planning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 descr="Retro Zigzag Squiggly Lines Patterned Shape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Retro Zigzag Squiggly Lines Patterned Shape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6954419" y="4120837"/>
            <a:ext cx="12439287" cy="0"/>
          </a:xfrm>
          <a:prstGeom prst="line">
            <a:avLst/>
          </a:prstGeom>
          <a:ln w="9525" cap="rnd">
            <a:solidFill>
              <a:srgbClr val="C8B3E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6954419" y="6420405"/>
            <a:ext cx="12679317" cy="0"/>
          </a:xfrm>
          <a:prstGeom prst="line">
            <a:avLst/>
          </a:prstGeom>
          <a:ln w="9525" cap="rnd">
            <a:solidFill>
              <a:srgbClr val="C8B3E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44869" y="1889158"/>
            <a:ext cx="5083745" cy="242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u="none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POTENTIAL IMPACT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26097" y="2433268"/>
            <a:ext cx="9501779" cy="1228487"/>
            <a:chOff x="0" y="0"/>
            <a:chExt cx="12669038" cy="1637983"/>
          </a:xfrm>
        </p:grpSpPr>
        <p:sp>
          <p:nvSpPr>
            <p:cNvPr id="9" name="TextBox 9"/>
            <p:cNvSpPr txBox="1"/>
            <p:nvPr/>
          </p:nvSpPr>
          <p:spPr>
            <a:xfrm>
              <a:off x="0" y="1005734"/>
              <a:ext cx="12669038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Fosters partnerships by analyzing skill flows.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669038" cy="823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96"/>
                </a:lnSpc>
                <a:spcBef>
                  <a:spcPct val="0"/>
                </a:spcBef>
              </a:pPr>
              <a:r>
                <a:rPr lang="en-US" sz="3905">
                  <a:solidFill>
                    <a:srgbClr val="000000"/>
                  </a:solidFill>
                  <a:latin typeface="Chunk Five"/>
                  <a:ea typeface="Chunk Five"/>
                  <a:cs typeface="Chunk Five"/>
                  <a:sym typeface="Chunk Five"/>
                </a:rPr>
                <a:t>INTERNATIONAL COLLABORATION: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26097" y="4435278"/>
            <a:ext cx="8200325" cy="1723869"/>
            <a:chOff x="0" y="0"/>
            <a:chExt cx="10933767" cy="229849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05844"/>
              <a:ext cx="10933767" cy="129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Assists NGOs and organizations in emigration-related programs.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933767" cy="832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03"/>
                </a:lnSpc>
                <a:spcBef>
                  <a:spcPct val="0"/>
                </a:spcBef>
              </a:pPr>
              <a:r>
                <a:rPr lang="en-US" sz="3912" u="none">
                  <a:solidFill>
                    <a:srgbClr val="000000"/>
                  </a:solidFill>
                  <a:latin typeface="Chunk Five"/>
                  <a:ea typeface="Chunk Five"/>
                  <a:cs typeface="Chunk Five"/>
                  <a:sym typeface="Chunk Five"/>
                </a:rPr>
                <a:t>ENHANCED PLANNING: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26097" y="6734846"/>
            <a:ext cx="8200325" cy="1669244"/>
            <a:chOff x="0" y="0"/>
            <a:chExt cx="10933767" cy="222565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33010"/>
              <a:ext cx="10933767" cy="129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Reduces shortages in critical sectors with actionable insights.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933767" cy="832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03"/>
                </a:lnSpc>
                <a:spcBef>
                  <a:spcPct val="0"/>
                </a:spcBef>
              </a:pPr>
              <a:r>
                <a:rPr lang="en-US" sz="3912">
                  <a:solidFill>
                    <a:srgbClr val="000000"/>
                  </a:solidFill>
                  <a:latin typeface="Chunk Five"/>
                  <a:ea typeface="Chunk Five"/>
                  <a:cs typeface="Chunk Five"/>
                  <a:sym typeface="Chunk Five"/>
                </a:rPr>
                <a:t>E</a:t>
              </a:r>
              <a:r>
                <a:rPr lang="en-US" sz="3912" u="none">
                  <a:solidFill>
                    <a:srgbClr val="000000"/>
                  </a:solidFill>
                  <a:latin typeface="Chunk Five"/>
                  <a:ea typeface="Chunk Five"/>
                  <a:cs typeface="Chunk Five"/>
                  <a:sym typeface="Chunk Five"/>
                </a:rPr>
                <a:t>MITIGATING SKILL GAPS: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95896" y="7754158"/>
            <a:ext cx="1939760" cy="2059786"/>
            <a:chOff x="0" y="0"/>
            <a:chExt cx="2586347" cy="2746382"/>
          </a:xfrm>
        </p:grpSpPr>
        <p:sp>
          <p:nvSpPr>
            <p:cNvPr id="18" name="Freeform 18"/>
            <p:cNvSpPr/>
            <p:nvPr/>
          </p:nvSpPr>
          <p:spPr>
            <a:xfrm rot="1388916">
              <a:off x="251116" y="506278"/>
              <a:ext cx="1606597" cy="1606597"/>
            </a:xfrm>
            <a:custGeom>
              <a:avLst/>
              <a:gdLst/>
              <a:ahLst/>
              <a:cxnLst/>
              <a:rect l="l" t="t" r="r" b="b"/>
              <a:pathLst>
                <a:path w="1606597" h="1606597">
                  <a:moveTo>
                    <a:pt x="0" y="0"/>
                  </a:moveTo>
                  <a:lnTo>
                    <a:pt x="1606597" y="0"/>
                  </a:lnTo>
                  <a:lnTo>
                    <a:pt x="1606597" y="1606597"/>
                  </a:lnTo>
                  <a:lnTo>
                    <a:pt x="0" y="1606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1388916">
              <a:off x="912962" y="1817525"/>
              <a:ext cx="803299" cy="803299"/>
            </a:xfrm>
            <a:custGeom>
              <a:avLst/>
              <a:gdLst/>
              <a:ahLst/>
              <a:cxnLst/>
              <a:rect l="l" t="t" r="r" b="b"/>
              <a:pathLst>
                <a:path w="803299" h="803299">
                  <a:moveTo>
                    <a:pt x="0" y="0"/>
                  </a:moveTo>
                  <a:lnTo>
                    <a:pt x="803299" y="0"/>
                  </a:lnTo>
                  <a:lnTo>
                    <a:pt x="803299" y="803299"/>
                  </a:lnTo>
                  <a:lnTo>
                    <a:pt x="0" y="80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332611">
              <a:off x="1440169" y="122025"/>
              <a:ext cx="803299" cy="803299"/>
            </a:xfrm>
            <a:custGeom>
              <a:avLst/>
              <a:gdLst/>
              <a:ahLst/>
              <a:cxnLst/>
              <a:rect l="l" t="t" r="r" b="b"/>
              <a:pathLst>
                <a:path w="803299" h="803299">
                  <a:moveTo>
                    <a:pt x="0" y="0"/>
                  </a:moveTo>
                  <a:lnTo>
                    <a:pt x="803299" y="0"/>
                  </a:lnTo>
                  <a:lnTo>
                    <a:pt x="803299" y="803298"/>
                  </a:lnTo>
                  <a:lnTo>
                    <a:pt x="0" y="80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83676">
              <a:off x="2120626" y="585160"/>
              <a:ext cx="453924" cy="453924"/>
            </a:xfrm>
            <a:custGeom>
              <a:avLst/>
              <a:gdLst/>
              <a:ahLst/>
              <a:cxnLst/>
              <a:rect l="l" t="t" r="r" b="b"/>
              <a:pathLst>
                <a:path w="453924" h="453924">
                  <a:moveTo>
                    <a:pt x="0" y="0"/>
                  </a:moveTo>
                  <a:lnTo>
                    <a:pt x="453924" y="0"/>
                  </a:lnTo>
                  <a:lnTo>
                    <a:pt x="453924" y="453924"/>
                  </a:lnTo>
                  <a:lnTo>
                    <a:pt x="0" y="453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246982" y="-1193"/>
            <a:ext cx="1939760" cy="2059786"/>
            <a:chOff x="0" y="0"/>
            <a:chExt cx="2586347" cy="2746382"/>
          </a:xfrm>
        </p:grpSpPr>
        <p:sp>
          <p:nvSpPr>
            <p:cNvPr id="23" name="Freeform 23"/>
            <p:cNvSpPr/>
            <p:nvPr/>
          </p:nvSpPr>
          <p:spPr>
            <a:xfrm rot="1388916">
              <a:off x="251116" y="506278"/>
              <a:ext cx="1606597" cy="1606597"/>
            </a:xfrm>
            <a:custGeom>
              <a:avLst/>
              <a:gdLst/>
              <a:ahLst/>
              <a:cxnLst/>
              <a:rect l="l" t="t" r="r" b="b"/>
              <a:pathLst>
                <a:path w="1606597" h="1606597">
                  <a:moveTo>
                    <a:pt x="0" y="0"/>
                  </a:moveTo>
                  <a:lnTo>
                    <a:pt x="1606597" y="0"/>
                  </a:lnTo>
                  <a:lnTo>
                    <a:pt x="1606597" y="1606597"/>
                  </a:lnTo>
                  <a:lnTo>
                    <a:pt x="0" y="1606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1388916">
              <a:off x="912962" y="1817525"/>
              <a:ext cx="803299" cy="803299"/>
            </a:xfrm>
            <a:custGeom>
              <a:avLst/>
              <a:gdLst/>
              <a:ahLst/>
              <a:cxnLst/>
              <a:rect l="l" t="t" r="r" b="b"/>
              <a:pathLst>
                <a:path w="803299" h="803299">
                  <a:moveTo>
                    <a:pt x="0" y="0"/>
                  </a:moveTo>
                  <a:lnTo>
                    <a:pt x="803299" y="0"/>
                  </a:lnTo>
                  <a:lnTo>
                    <a:pt x="803299" y="803299"/>
                  </a:lnTo>
                  <a:lnTo>
                    <a:pt x="0" y="80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332611">
              <a:off x="1440169" y="122025"/>
              <a:ext cx="803299" cy="803299"/>
            </a:xfrm>
            <a:custGeom>
              <a:avLst/>
              <a:gdLst/>
              <a:ahLst/>
              <a:cxnLst/>
              <a:rect l="l" t="t" r="r" b="b"/>
              <a:pathLst>
                <a:path w="803299" h="803299">
                  <a:moveTo>
                    <a:pt x="0" y="0"/>
                  </a:moveTo>
                  <a:lnTo>
                    <a:pt x="803299" y="0"/>
                  </a:lnTo>
                  <a:lnTo>
                    <a:pt x="803299" y="803298"/>
                  </a:lnTo>
                  <a:lnTo>
                    <a:pt x="0" y="80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183676">
              <a:off x="2120626" y="585160"/>
              <a:ext cx="453924" cy="453924"/>
            </a:xfrm>
            <a:custGeom>
              <a:avLst/>
              <a:gdLst/>
              <a:ahLst/>
              <a:cxnLst/>
              <a:rect l="l" t="t" r="r" b="b"/>
              <a:pathLst>
                <a:path w="453924" h="453924">
                  <a:moveTo>
                    <a:pt x="0" y="0"/>
                  </a:moveTo>
                  <a:lnTo>
                    <a:pt x="453924" y="0"/>
                  </a:lnTo>
                  <a:lnTo>
                    <a:pt x="453924" y="453924"/>
                  </a:lnTo>
                  <a:lnTo>
                    <a:pt x="0" y="453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QUESTIONS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800205" y="2805928"/>
            <a:ext cx="14842926" cy="5572495"/>
            <a:chOff x="0" y="0"/>
            <a:chExt cx="3909248" cy="14676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09248" cy="1467653"/>
            </a:xfrm>
            <a:custGeom>
              <a:avLst/>
              <a:gdLst/>
              <a:ahLst/>
              <a:cxnLst/>
              <a:rect l="l" t="t" r="r" b="b"/>
              <a:pathLst>
                <a:path w="3909248" h="1467653">
                  <a:moveTo>
                    <a:pt x="26601" y="0"/>
                  </a:moveTo>
                  <a:lnTo>
                    <a:pt x="3882647" y="0"/>
                  </a:lnTo>
                  <a:cubicBezTo>
                    <a:pt x="3889702" y="0"/>
                    <a:pt x="3896468" y="2803"/>
                    <a:pt x="3901457" y="7791"/>
                  </a:cubicBezTo>
                  <a:cubicBezTo>
                    <a:pt x="3906446" y="12780"/>
                    <a:pt x="3909248" y="19546"/>
                    <a:pt x="3909248" y="26601"/>
                  </a:cubicBezTo>
                  <a:lnTo>
                    <a:pt x="3909248" y="1441052"/>
                  </a:lnTo>
                  <a:cubicBezTo>
                    <a:pt x="3909248" y="1455743"/>
                    <a:pt x="3897338" y="1467653"/>
                    <a:pt x="3882647" y="1467653"/>
                  </a:cubicBezTo>
                  <a:lnTo>
                    <a:pt x="26601" y="1467653"/>
                  </a:lnTo>
                  <a:cubicBezTo>
                    <a:pt x="11910" y="1467653"/>
                    <a:pt x="0" y="1455743"/>
                    <a:pt x="0" y="1441052"/>
                  </a:cubicBezTo>
                  <a:lnTo>
                    <a:pt x="0" y="26601"/>
                  </a:lnTo>
                  <a:cubicBezTo>
                    <a:pt x="0" y="11910"/>
                    <a:pt x="11910" y="0"/>
                    <a:pt x="26601" y="0"/>
                  </a:cubicBezTo>
                  <a:close/>
                </a:path>
              </a:pathLst>
            </a:custGeom>
            <a:solidFill>
              <a:srgbClr val="FFF39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09248" cy="1505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73335" y="4198322"/>
            <a:ext cx="13893624" cy="39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0" lvl="1" indent="-399410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32020"/>
                </a:solidFill>
                <a:latin typeface="Open Sans"/>
                <a:ea typeface="Open Sans"/>
                <a:cs typeface="Open Sans"/>
                <a:sym typeface="Open Sans"/>
              </a:rPr>
              <a:t>How has emigration changed over time?</a:t>
            </a:r>
          </a:p>
          <a:p>
            <a:pPr marL="798820" lvl="1" indent="-399410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32020"/>
                </a:solidFill>
                <a:latin typeface="Open Sans"/>
                <a:ea typeface="Open Sans"/>
                <a:cs typeface="Open Sans"/>
                <a:sym typeface="Open Sans"/>
              </a:rPr>
              <a:t>What are the top destination countries?</a:t>
            </a:r>
          </a:p>
          <a:p>
            <a:pPr marL="798820" lvl="1" indent="-399410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32020"/>
                </a:solidFill>
                <a:latin typeface="Open Sans"/>
                <a:ea typeface="Open Sans"/>
                <a:cs typeface="Open Sans"/>
                <a:sym typeface="Open Sans"/>
              </a:rPr>
              <a:t>Are there any notable spikes or drops in emigration?</a:t>
            </a:r>
          </a:p>
          <a:p>
            <a:pPr marL="798820" lvl="1" indent="-399410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32020"/>
                </a:solidFill>
                <a:latin typeface="Open Sans"/>
                <a:ea typeface="Open Sans"/>
                <a:cs typeface="Open Sans"/>
                <a:sym typeface="Open Sans"/>
              </a:rPr>
              <a:t>What are the top professions among emigrants?</a:t>
            </a:r>
          </a:p>
          <a:p>
            <a:pPr marL="798820" lvl="1" indent="-399410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32020"/>
                </a:solidFill>
                <a:latin typeface="Open Sans"/>
                <a:ea typeface="Open Sans"/>
                <a:cs typeface="Open Sans"/>
                <a:sym typeface="Open Sans"/>
              </a:rPr>
              <a:t>How has the skill composition of emigrants changed over time?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41873" y="3105188"/>
            <a:ext cx="13893624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Trends Analysis</a:t>
            </a:r>
          </a:p>
        </p:txBody>
      </p:sp>
      <p:sp>
        <p:nvSpPr>
          <p:cNvPr id="15" name="Freeform 15"/>
          <p:cNvSpPr/>
          <p:nvPr/>
        </p:nvSpPr>
        <p:spPr>
          <a:xfrm>
            <a:off x="2192718" y="1502949"/>
            <a:ext cx="2376060" cy="1897878"/>
          </a:xfrm>
          <a:custGeom>
            <a:avLst/>
            <a:gdLst/>
            <a:ahLst/>
            <a:cxnLst/>
            <a:rect l="l" t="t" r="r" b="b"/>
            <a:pathLst>
              <a:path w="2376060" h="1897878">
                <a:moveTo>
                  <a:pt x="0" y="0"/>
                </a:moveTo>
                <a:lnTo>
                  <a:pt x="2376061" y="0"/>
                </a:lnTo>
                <a:lnTo>
                  <a:pt x="2376061" y="1897878"/>
                </a:lnTo>
                <a:lnTo>
                  <a:pt x="0" y="18978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00205" y="2805928"/>
            <a:ext cx="14842926" cy="5572495"/>
            <a:chOff x="0" y="0"/>
            <a:chExt cx="3909248" cy="1467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09248" cy="1467653"/>
            </a:xfrm>
            <a:custGeom>
              <a:avLst/>
              <a:gdLst/>
              <a:ahLst/>
              <a:cxnLst/>
              <a:rect l="l" t="t" r="r" b="b"/>
              <a:pathLst>
                <a:path w="3909248" h="1467653">
                  <a:moveTo>
                    <a:pt x="26601" y="0"/>
                  </a:moveTo>
                  <a:lnTo>
                    <a:pt x="3882647" y="0"/>
                  </a:lnTo>
                  <a:cubicBezTo>
                    <a:pt x="3889702" y="0"/>
                    <a:pt x="3896468" y="2803"/>
                    <a:pt x="3901457" y="7791"/>
                  </a:cubicBezTo>
                  <a:cubicBezTo>
                    <a:pt x="3906446" y="12780"/>
                    <a:pt x="3909248" y="19546"/>
                    <a:pt x="3909248" y="26601"/>
                  </a:cubicBezTo>
                  <a:lnTo>
                    <a:pt x="3909248" y="1441052"/>
                  </a:lnTo>
                  <a:cubicBezTo>
                    <a:pt x="3909248" y="1455743"/>
                    <a:pt x="3897338" y="1467653"/>
                    <a:pt x="3882647" y="1467653"/>
                  </a:cubicBezTo>
                  <a:lnTo>
                    <a:pt x="26601" y="1467653"/>
                  </a:lnTo>
                  <a:cubicBezTo>
                    <a:pt x="11910" y="1467653"/>
                    <a:pt x="0" y="1455743"/>
                    <a:pt x="0" y="1441052"/>
                  </a:cubicBezTo>
                  <a:lnTo>
                    <a:pt x="0" y="26601"/>
                  </a:lnTo>
                  <a:cubicBezTo>
                    <a:pt x="0" y="11910"/>
                    <a:pt x="11910" y="0"/>
                    <a:pt x="26601" y="0"/>
                  </a:cubicBezTo>
                  <a:close/>
                </a:path>
              </a:pathLst>
            </a:custGeom>
            <a:solidFill>
              <a:srgbClr val="F6C6F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09248" cy="1505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473335" y="1177153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QUESTIONS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192718" y="1502949"/>
            <a:ext cx="2376060" cy="1897878"/>
          </a:xfrm>
          <a:custGeom>
            <a:avLst/>
            <a:gdLst/>
            <a:ahLst/>
            <a:cxnLst/>
            <a:rect l="l" t="t" r="r" b="b"/>
            <a:pathLst>
              <a:path w="2376060" h="1897878">
                <a:moveTo>
                  <a:pt x="0" y="0"/>
                </a:moveTo>
                <a:lnTo>
                  <a:pt x="2376061" y="0"/>
                </a:lnTo>
                <a:lnTo>
                  <a:pt x="2376061" y="1897878"/>
                </a:lnTo>
                <a:lnTo>
                  <a:pt x="0" y="18978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41873" y="3105150"/>
            <a:ext cx="13893624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Forecasting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3179" y="4397862"/>
            <a:ext cx="14092103" cy="3313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0231" lvl="1" indent="-405116" algn="l">
              <a:lnSpc>
                <a:spcPts val="5253"/>
              </a:lnSpc>
              <a:buFont typeface="Arial"/>
              <a:buChar char="•"/>
            </a:pPr>
            <a:r>
              <a:rPr lang="en-US" sz="3752">
                <a:solidFill>
                  <a:srgbClr val="232020"/>
                </a:solidFill>
                <a:latin typeface="Open Sans"/>
                <a:ea typeface="Open Sans"/>
                <a:cs typeface="Open Sans"/>
                <a:sym typeface="Open Sans"/>
              </a:rPr>
              <a:t>Predictions for total emigrants (2024–2035)?</a:t>
            </a:r>
          </a:p>
          <a:p>
            <a:pPr marL="810231" lvl="1" indent="-405116" algn="l">
              <a:lnSpc>
                <a:spcPts val="5253"/>
              </a:lnSpc>
              <a:buFont typeface="Arial"/>
              <a:buChar char="•"/>
            </a:pPr>
            <a:r>
              <a:rPr lang="en-US" sz="3752">
                <a:solidFill>
                  <a:srgbClr val="232020"/>
                </a:solidFill>
                <a:latin typeface="Open Sans"/>
                <a:ea typeface="Open Sans"/>
                <a:cs typeface="Open Sans"/>
                <a:sym typeface="Open Sans"/>
              </a:rPr>
              <a:t>Predicting number of emigrants to a specific destination country (2024-2035)?</a:t>
            </a:r>
          </a:p>
          <a:p>
            <a:pPr marL="810231" lvl="1" indent="-405116" algn="l">
              <a:lnSpc>
                <a:spcPts val="5253"/>
              </a:lnSpc>
              <a:buFont typeface="Arial"/>
              <a:buChar char="•"/>
            </a:pPr>
            <a:r>
              <a:rPr lang="en-US" sz="3752">
                <a:solidFill>
                  <a:srgbClr val="232020"/>
                </a:solidFill>
                <a:latin typeface="Open Sans"/>
                <a:ea typeface="Open Sans"/>
                <a:cs typeface="Open Sans"/>
                <a:sym typeface="Open Sans"/>
              </a:rPr>
              <a:t>Forecast 5 most in-demand professions for each year (2024–2035)?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2537" y="2805928"/>
            <a:ext cx="14842926" cy="5572495"/>
            <a:chOff x="0" y="0"/>
            <a:chExt cx="3909248" cy="1467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09248" cy="1467653"/>
            </a:xfrm>
            <a:custGeom>
              <a:avLst/>
              <a:gdLst/>
              <a:ahLst/>
              <a:cxnLst/>
              <a:rect l="l" t="t" r="r" b="b"/>
              <a:pathLst>
                <a:path w="3909248" h="1467653">
                  <a:moveTo>
                    <a:pt x="26601" y="0"/>
                  </a:moveTo>
                  <a:lnTo>
                    <a:pt x="3882647" y="0"/>
                  </a:lnTo>
                  <a:cubicBezTo>
                    <a:pt x="3889702" y="0"/>
                    <a:pt x="3896468" y="2803"/>
                    <a:pt x="3901457" y="7791"/>
                  </a:cubicBezTo>
                  <a:cubicBezTo>
                    <a:pt x="3906446" y="12780"/>
                    <a:pt x="3909248" y="19546"/>
                    <a:pt x="3909248" y="26601"/>
                  </a:cubicBezTo>
                  <a:lnTo>
                    <a:pt x="3909248" y="1441052"/>
                  </a:lnTo>
                  <a:cubicBezTo>
                    <a:pt x="3909248" y="1455743"/>
                    <a:pt x="3897338" y="1467653"/>
                    <a:pt x="3882647" y="1467653"/>
                  </a:cubicBezTo>
                  <a:lnTo>
                    <a:pt x="26601" y="1467653"/>
                  </a:lnTo>
                  <a:cubicBezTo>
                    <a:pt x="11910" y="1467653"/>
                    <a:pt x="0" y="1455743"/>
                    <a:pt x="0" y="1441052"/>
                  </a:cubicBezTo>
                  <a:lnTo>
                    <a:pt x="0" y="26601"/>
                  </a:lnTo>
                  <a:cubicBezTo>
                    <a:pt x="0" y="11910"/>
                    <a:pt x="11910" y="0"/>
                    <a:pt x="26601" y="0"/>
                  </a:cubicBezTo>
                  <a:close/>
                </a:path>
              </a:pathLst>
            </a:custGeom>
            <a:solidFill>
              <a:srgbClr val="FFF39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09248" cy="1505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DATA SOURCES</a:t>
            </a:r>
          </a:p>
        </p:txBody>
      </p:sp>
      <p:sp>
        <p:nvSpPr>
          <p:cNvPr id="9" name="Freeform 9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2089239" y="3148944"/>
            <a:ext cx="14109522" cy="677341"/>
            <a:chOff x="0" y="0"/>
            <a:chExt cx="2718350" cy="1304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18350" cy="130497"/>
            </a:xfrm>
            <a:custGeom>
              <a:avLst/>
              <a:gdLst/>
              <a:ahLst/>
              <a:cxnLst/>
              <a:rect l="l" t="t" r="r" b="b"/>
              <a:pathLst>
                <a:path w="2718350" h="130497">
                  <a:moveTo>
                    <a:pt x="0" y="0"/>
                  </a:moveTo>
                  <a:lnTo>
                    <a:pt x="2718350" y="0"/>
                  </a:lnTo>
                  <a:lnTo>
                    <a:pt x="2718350" y="130497"/>
                  </a:lnTo>
                  <a:lnTo>
                    <a:pt x="0" y="130497"/>
                  </a:lnTo>
                  <a:close/>
                </a:path>
              </a:pathLst>
            </a:custGeom>
            <a:solidFill>
              <a:srgbClr val="F9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18350" cy="168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89239" y="5543899"/>
            <a:ext cx="14213001" cy="772394"/>
            <a:chOff x="0" y="0"/>
            <a:chExt cx="2738286" cy="1488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38286" cy="148810"/>
            </a:xfrm>
            <a:custGeom>
              <a:avLst/>
              <a:gdLst/>
              <a:ahLst/>
              <a:cxnLst/>
              <a:rect l="l" t="t" r="r" b="b"/>
              <a:pathLst>
                <a:path w="2738286" h="148810">
                  <a:moveTo>
                    <a:pt x="0" y="0"/>
                  </a:moveTo>
                  <a:lnTo>
                    <a:pt x="2738286" y="0"/>
                  </a:lnTo>
                  <a:lnTo>
                    <a:pt x="2738286" y="148810"/>
                  </a:lnTo>
                  <a:lnTo>
                    <a:pt x="0" y="148810"/>
                  </a:lnTo>
                  <a:close/>
                </a:path>
              </a:pathLst>
            </a:custGeom>
            <a:solidFill>
              <a:srgbClr val="F9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38286" cy="186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473335" y="3291964"/>
            <a:ext cx="15170061" cy="44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3899" b="1" spc="17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Country-wise Emigration Dataset (1981–2023):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89239" y="4203129"/>
            <a:ext cx="14109522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1" lvl="1" indent="-323856" algn="l">
              <a:lnSpc>
                <a:spcPts val="3300"/>
              </a:lnSpc>
              <a:buFont typeface="Arial"/>
              <a:buChar char="•"/>
            </a:pPr>
            <a:r>
              <a:rPr lang="en-US" sz="3000" b="1" spc="9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File: number-of-pakistani-emigrants-country-wise-1981-2023.csv</a:t>
            </a:r>
          </a:p>
          <a:p>
            <a:pPr marL="647711" lvl="1" indent="-323856" algn="l">
              <a:lnSpc>
                <a:spcPts val="3300"/>
              </a:lnSpc>
              <a:buFont typeface="Arial"/>
              <a:buChar char="•"/>
            </a:pPr>
            <a:r>
              <a:rPr lang="en-US" sz="3000" b="1" spc="9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Source: Kaggle, opendata.com.pk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73335" y="5771142"/>
            <a:ext cx="15367132" cy="44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3899" b="1" spc="17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Profession-wise Emigration Dataset(1981–2023):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92718" y="6781853"/>
            <a:ext cx="14109522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1" lvl="1" indent="-323856" algn="l">
              <a:lnSpc>
                <a:spcPts val="3300"/>
              </a:lnSpc>
              <a:buFont typeface="Arial"/>
              <a:buChar char="•"/>
            </a:pPr>
            <a:r>
              <a:rPr lang="en-US" sz="3000" b="1" spc="9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File: Emigrants-data-profession-wise(1981-2023).csv</a:t>
            </a:r>
          </a:p>
          <a:p>
            <a:pPr marL="647711" lvl="1" indent="-323856" algn="l">
              <a:lnSpc>
                <a:spcPts val="3300"/>
              </a:lnSpc>
              <a:buFont typeface="Arial"/>
              <a:buChar char="•"/>
            </a:pPr>
            <a:r>
              <a:rPr lang="en-US" sz="3000" b="1" spc="9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Source: Kaggle, opendata.com.pk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  <a:ea typeface="Cranberry"/>
                <a:cs typeface="Cranberry"/>
                <a:sym typeface="Cranberry"/>
              </a:rPr>
              <a:t>Data Wrangling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362114" y="2218340"/>
            <a:ext cx="64199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Prepping the Data for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92718" y="4085617"/>
            <a:ext cx="46650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4869" y="4984180"/>
            <a:ext cx="7979209" cy="253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968" lvl="1" indent="-411984" algn="l">
              <a:lnSpc>
                <a:spcPts val="6869"/>
              </a:lnSpc>
              <a:buFont typeface="Arial"/>
              <a:buChar char="•"/>
            </a:pPr>
            <a:r>
              <a:rPr lang="en-US" sz="381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missing values</a:t>
            </a:r>
          </a:p>
          <a:p>
            <a:pPr marL="823968" lvl="1" indent="-411984" algn="l">
              <a:lnSpc>
                <a:spcPts val="6869"/>
              </a:lnSpc>
              <a:buFont typeface="Arial"/>
              <a:buChar char="•"/>
            </a:pPr>
            <a:r>
              <a:rPr lang="en-US" sz="381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Standardizing data types</a:t>
            </a:r>
          </a:p>
          <a:p>
            <a:pPr marL="823968" lvl="1" indent="-411984" algn="l">
              <a:lnSpc>
                <a:spcPts val="6869"/>
              </a:lnSpc>
              <a:buFont typeface="Arial"/>
              <a:buChar char="•"/>
            </a:pPr>
            <a:r>
              <a:rPr lang="en-US" sz="381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Removing irrelevant columns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63299" y="4085617"/>
            <a:ext cx="7029301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Engineering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3715" y="4966880"/>
            <a:ext cx="7979209" cy="255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968" lvl="1" indent="-411984" algn="l">
              <a:lnSpc>
                <a:spcPts val="6869"/>
              </a:lnSpc>
              <a:buFont typeface="Arial"/>
              <a:buChar char="•"/>
            </a:pPr>
            <a:r>
              <a:rPr lang="en-US" sz="381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Defining Feature and Label </a:t>
            </a:r>
          </a:p>
          <a:p>
            <a:pPr marL="823968" lvl="1" indent="-411984" algn="l">
              <a:lnSpc>
                <a:spcPts val="6869"/>
              </a:lnSpc>
              <a:buFont typeface="Arial"/>
              <a:buChar char="•"/>
            </a:pPr>
            <a:r>
              <a:rPr lang="en-US" sz="381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Identifying and addressing outliers in the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846</Words>
  <Application>Microsoft Macintosh PowerPoint</Application>
  <PresentationFormat>Custom</PresentationFormat>
  <Paragraphs>221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Canva Sans</vt:lpstr>
      <vt:lpstr>Open Sans Bold</vt:lpstr>
      <vt:lpstr>Open Sans</vt:lpstr>
      <vt:lpstr>JetBrains Mono</vt:lpstr>
      <vt:lpstr>Glacial Indifference</vt:lpstr>
      <vt:lpstr>Arimo</vt:lpstr>
      <vt:lpstr>Calibri</vt:lpstr>
      <vt:lpstr>Glacial Indifference Bold</vt:lpstr>
      <vt:lpstr>Cranberry</vt:lpstr>
      <vt:lpstr>Fira Code</vt:lpstr>
      <vt:lpstr>Chunk Five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Emigration Trends n Pakistan</dc:title>
  <cp:lastModifiedBy>Microsoft Office User</cp:lastModifiedBy>
  <cp:revision>6</cp:revision>
  <dcterms:created xsi:type="dcterms:W3CDTF">2006-08-16T00:00:00Z</dcterms:created>
  <dcterms:modified xsi:type="dcterms:W3CDTF">2024-12-28T18:28:16Z</dcterms:modified>
  <dc:identifier>DAGae1xsVRA</dc:identifier>
</cp:coreProperties>
</file>